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7" r:id="rId5"/>
    <p:sldId id="264" r:id="rId6"/>
    <p:sldId id="258" r:id="rId7"/>
    <p:sldId id="259" r:id="rId8"/>
    <p:sldId id="261" r:id="rId9"/>
    <p:sldId id="260" r:id="rId10"/>
    <p:sldId id="262" r:id="rId11"/>
    <p:sldId id="266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C6CAD6-BFDC-4EBF-84EC-80BB7061EF79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9D132C-261E-4D7C-B890-0E51EF661C6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C6CAD6-BFDC-4EBF-84EC-80BB7061EF79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132C-261E-4D7C-B890-0E51EF661C6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C6CAD6-BFDC-4EBF-84EC-80BB7061EF79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132C-261E-4D7C-B890-0E51EF661C6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C6CAD6-BFDC-4EBF-84EC-80BB7061EF79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132C-261E-4D7C-B890-0E51EF661C6A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C6CAD6-BFDC-4EBF-84EC-80BB7061EF79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132C-261E-4D7C-B890-0E51EF661C6A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C6CAD6-BFDC-4EBF-84EC-80BB7061EF79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132C-261E-4D7C-B890-0E51EF661C6A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C6CAD6-BFDC-4EBF-84EC-80BB7061EF79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132C-261E-4D7C-B890-0E51EF661C6A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C6CAD6-BFDC-4EBF-84EC-80BB7061EF79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132C-261E-4D7C-B890-0E51EF661C6A}" type="slidenum">
              <a:rPr lang="es-CO" smtClean="0"/>
              <a:t>‹Nº›</a:t>
            </a:fld>
            <a:endParaRPr lang="es-CO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C6CAD6-BFDC-4EBF-84EC-80BB7061EF79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132C-261E-4D7C-B890-0E51EF661C6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3C6CAD6-BFDC-4EBF-84EC-80BB7061EF79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132C-261E-4D7C-B890-0E51EF661C6A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C6CAD6-BFDC-4EBF-84EC-80BB7061EF79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9D132C-261E-4D7C-B890-0E51EF661C6A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3C6CAD6-BFDC-4EBF-84EC-80BB7061EF79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9D132C-261E-4D7C-B890-0E51EF661C6A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Rectángulo"/>
          <p:cNvSpPr>
            <a:spLocks noChangeArrowheads="1"/>
          </p:cNvSpPr>
          <p:nvPr/>
        </p:nvSpPr>
        <p:spPr bwMode="auto">
          <a:xfrm>
            <a:off x="339282" y="548680"/>
            <a:ext cx="84582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CO" sz="3600" dirty="0">
                <a:solidFill>
                  <a:srgbClr val="00B050"/>
                </a:solidFill>
                <a:latin typeface="Arial Black" pitchFamily="34" charset="0"/>
              </a:rPr>
              <a:t>Políticas </a:t>
            </a:r>
            <a:r>
              <a:rPr lang="es-CO" sz="3600" dirty="0" smtClean="0">
                <a:solidFill>
                  <a:srgbClr val="00B050"/>
                </a:solidFill>
                <a:latin typeface="Arial Black" pitchFamily="34" charset="0"/>
              </a:rPr>
              <a:t>Públicas </a:t>
            </a:r>
            <a:r>
              <a:rPr lang="es-CO" sz="3600" dirty="0">
                <a:solidFill>
                  <a:srgbClr val="00B050"/>
                </a:solidFill>
                <a:latin typeface="Arial Black" pitchFamily="34" charset="0"/>
              </a:rPr>
              <a:t>en </a:t>
            </a:r>
            <a:r>
              <a:rPr lang="es-CO" sz="3600" dirty="0" smtClean="0">
                <a:solidFill>
                  <a:srgbClr val="00B050"/>
                </a:solidFill>
                <a:latin typeface="Arial Black" pitchFamily="34" charset="0"/>
              </a:rPr>
              <a:t>Salud</a:t>
            </a:r>
          </a:p>
          <a:p>
            <a:pPr algn="ctr"/>
            <a:r>
              <a:rPr lang="es-CO" sz="3600" b="1" dirty="0" smtClean="0">
                <a:solidFill>
                  <a:srgbClr val="00B050"/>
                </a:solidFill>
                <a:latin typeface="Arial Black" pitchFamily="34" charset="0"/>
              </a:rPr>
              <a:t>En </a:t>
            </a:r>
          </a:p>
          <a:p>
            <a:pPr algn="ctr"/>
            <a:r>
              <a:rPr lang="es-CO" sz="3600" dirty="0" smtClean="0">
                <a:solidFill>
                  <a:srgbClr val="00B050"/>
                </a:solidFill>
              </a:rPr>
              <a:t>Medellín </a:t>
            </a:r>
          </a:p>
          <a:p>
            <a:pPr algn="ctr"/>
            <a:r>
              <a:rPr lang="es-CO" sz="3600" dirty="0" smtClean="0">
                <a:solidFill>
                  <a:srgbClr val="00B050"/>
                </a:solidFill>
              </a:rPr>
              <a:t>Área Metropolitana</a:t>
            </a:r>
          </a:p>
          <a:p>
            <a:endParaRPr lang="es-CO" sz="36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es-CO" sz="40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es-CO" sz="4000" dirty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es-CO" sz="4000" dirty="0">
                <a:solidFill>
                  <a:srgbClr val="00B050"/>
                </a:solidFill>
                <a:latin typeface="Arial Black" pitchFamily="34" charset="0"/>
              </a:rPr>
            </a:br>
            <a:endParaRPr lang="es-CO" sz="40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8" name="6 Rectángulo"/>
          <p:cNvSpPr>
            <a:spLocks noChangeArrowheads="1"/>
          </p:cNvSpPr>
          <p:nvPr/>
        </p:nvSpPr>
        <p:spPr bwMode="auto">
          <a:xfrm>
            <a:off x="2699792" y="4365476"/>
            <a:ext cx="6096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CO" b="1" dirty="0">
                <a:solidFill>
                  <a:srgbClr val="7F7F7F"/>
                </a:solidFill>
                <a:latin typeface="Trebuchet MS" pitchFamily="34" charset="0"/>
              </a:rPr>
              <a:t>Dra. Luz María Agudelo Suárez, Md, U de A. </a:t>
            </a:r>
            <a:br>
              <a:rPr lang="es-CO" b="1" dirty="0">
                <a:solidFill>
                  <a:srgbClr val="7F7F7F"/>
                </a:solidFill>
                <a:latin typeface="Trebuchet MS" pitchFamily="34" charset="0"/>
              </a:rPr>
            </a:br>
            <a:r>
              <a:rPr lang="es-CO" b="1" dirty="0">
                <a:solidFill>
                  <a:srgbClr val="7F7F7F"/>
                </a:solidFill>
                <a:latin typeface="Trebuchet MS" pitchFamily="34" charset="0"/>
              </a:rPr>
              <a:t>Esp. Epidemiología. Esp. Investigación Social</a:t>
            </a:r>
          </a:p>
        </p:txBody>
      </p:sp>
    </p:spTree>
    <p:extLst>
      <p:ext uri="{BB962C8B-B14F-4D97-AF65-F5344CB8AC3E}">
        <p14:creationId xmlns:p14="http://schemas.microsoft.com/office/powerpoint/2010/main" val="152303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83296" y="332656"/>
            <a:ext cx="8037175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dirty="0" smtClean="0">
                <a:solidFill>
                  <a:srgbClr val="00B050"/>
                </a:solidFill>
              </a:rPr>
              <a:t>Factores </a:t>
            </a:r>
            <a:r>
              <a:rPr lang="es-CO" sz="3200" dirty="0" smtClean="0">
                <a:solidFill>
                  <a:srgbClr val="00B050"/>
                </a:solidFill>
              </a:rPr>
              <a:t>desfavorables</a:t>
            </a:r>
          </a:p>
          <a:p>
            <a:endParaRPr lang="es-CO" sz="3200" dirty="0"/>
          </a:p>
          <a:p>
            <a:pPr marL="342900" indent="-342900">
              <a:buFont typeface="Arial" pitchFamily="34" charset="0"/>
              <a:buChar char="•"/>
            </a:pPr>
            <a:r>
              <a:rPr lang="es-CO" dirty="0">
                <a:latin typeface="Calibri" pitchFamily="34" charset="0"/>
                <a:cs typeface="Arial" pitchFamily="34" charset="0"/>
              </a:rPr>
              <a:t>Planificación sectorial que dificulta articulación y acciones conjuntas. Fragmentación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dirty="0">
                <a:latin typeface="Calibri" pitchFamily="34" charset="0"/>
                <a:cs typeface="Arial" pitchFamily="34" charset="0"/>
              </a:rPr>
              <a:t>Falta de continuidad en acciones que desarrollan las políticas publicas según interés de gobiernos locales.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dirty="0">
                <a:latin typeface="Calibri" pitchFamily="34" charset="0"/>
                <a:cs typeface="Arial" pitchFamily="34" charset="0"/>
              </a:rPr>
              <a:t>Falta de mecanismos eficientes de vigilancia y control.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dirty="0">
                <a:latin typeface="Calibri" pitchFamily="34" charset="0"/>
                <a:cs typeface="Arial" pitchFamily="34" charset="0"/>
              </a:rPr>
              <a:t>Limitación en presupuestos y responsabilidades para desarrollar las acciones que desarrollan las políticas.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dirty="0">
                <a:latin typeface="Calibri" pitchFamily="34" charset="0"/>
                <a:cs typeface="Arial" pitchFamily="34" charset="0"/>
              </a:rPr>
              <a:t>Ausencia de mecanismos de evaluación y seguimiento.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dirty="0" smtClean="0">
                <a:latin typeface="Calibri" pitchFamily="34" charset="0"/>
                <a:cs typeface="Arial" pitchFamily="34" charset="0"/>
              </a:rPr>
              <a:t>Las </a:t>
            </a:r>
            <a:r>
              <a:rPr lang="es-CO" dirty="0">
                <a:latin typeface="Calibri" pitchFamily="34" charset="0"/>
                <a:cs typeface="Arial" pitchFamily="34" charset="0"/>
              </a:rPr>
              <a:t>políticas públicas que afectan la salud son siempre complejas y suelen ser principalmente extra-sectoriales. Por esta misma razón deben ser enfocadas interdisciplinaria y </a:t>
            </a:r>
            <a:r>
              <a:rPr lang="es-CO" dirty="0" err="1">
                <a:latin typeface="Calibri" pitchFamily="34" charset="0"/>
                <a:cs typeface="Arial" pitchFamily="34" charset="0"/>
              </a:rPr>
              <a:t>trans</a:t>
            </a:r>
            <a:r>
              <a:rPr lang="es-CO" dirty="0">
                <a:latin typeface="Calibri" pitchFamily="34" charset="0"/>
                <a:cs typeface="Arial" pitchFamily="34" charset="0"/>
              </a:rPr>
              <a:t>- sectorialmente.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dirty="0">
                <a:latin typeface="Calibri" pitchFamily="34" charset="0"/>
                <a:cs typeface="Arial" pitchFamily="34" charset="0"/>
              </a:rPr>
              <a:t>La gestión de políticas públicas es el reflejo de intereses con frecuencia opuestos y por ello mismo debería incluir la participación de los afectados.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dirty="0">
                <a:latin typeface="Calibri" pitchFamily="34" charset="0"/>
                <a:cs typeface="Arial" pitchFamily="34" charset="0"/>
              </a:rPr>
              <a:t>Los alcances de la participación de la sociedad civil pueden ser muy limitados si ésta no se organiza de manera efectiva</a:t>
            </a:r>
          </a:p>
          <a:p>
            <a:pPr marL="457200" indent="-457200">
              <a:buFont typeface="Arial" pitchFamily="34" charset="0"/>
              <a:buChar char="•"/>
            </a:pPr>
            <a:endParaRPr lang="es-CO" sz="2400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89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pPr algn="ctr"/>
            <a:r>
              <a:rPr lang="es-CO" dirty="0" smtClean="0">
                <a:solidFill>
                  <a:srgbClr val="00B050"/>
                </a:solidFill>
              </a:rPr>
              <a:t>Gracias</a:t>
            </a:r>
            <a:endParaRPr lang="es-CO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38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70315" y="404664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dirty="0" smtClean="0">
                <a:solidFill>
                  <a:srgbClr val="00B050"/>
                </a:solidFill>
                <a:latin typeface="Calibri" pitchFamily="34" charset="0"/>
              </a:rPr>
              <a:t>Políticas Publicas en Salud</a:t>
            </a:r>
          </a:p>
          <a:p>
            <a:r>
              <a:rPr lang="es-CO" sz="2000" dirty="0" smtClean="0"/>
              <a:t>Conceptos </a:t>
            </a:r>
            <a:r>
              <a:rPr lang="es-CO" sz="2000" dirty="0"/>
              <a:t>claves</a:t>
            </a:r>
            <a:r>
              <a:rPr lang="es-CO" sz="2000" dirty="0" smtClean="0"/>
              <a:t>:</a:t>
            </a:r>
          </a:p>
          <a:p>
            <a:endParaRPr lang="es-CO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alibri" pitchFamily="34" charset="0"/>
              </a:rPr>
              <a:t>La salud y la enfermedad </a:t>
            </a:r>
            <a:r>
              <a:rPr lang="es-CO" sz="2000" dirty="0">
                <a:latin typeface="Calibri" pitchFamily="34" charset="0"/>
              </a:rPr>
              <a:t>son fenómenos inherentes al proceso vital humano y que abarcan todas las dimensiones de la vida. </a:t>
            </a:r>
            <a:r>
              <a:rPr lang="es-CO" sz="2000" dirty="0" smtClean="0">
                <a:latin typeface="Calibri" pitchFamily="34" charset="0"/>
              </a:rPr>
              <a:t>Son </a:t>
            </a:r>
            <a:r>
              <a:rPr lang="es-CO" sz="2000" dirty="0">
                <a:latin typeface="Calibri" pitchFamily="34" charset="0"/>
              </a:rPr>
              <a:t>f</a:t>
            </a:r>
            <a:r>
              <a:rPr lang="es-CO" sz="2000" dirty="0" smtClean="0">
                <a:latin typeface="Calibri" pitchFamily="34" charset="0"/>
              </a:rPr>
              <a:t>enómenos </a:t>
            </a:r>
            <a:r>
              <a:rPr lang="es-CO" sz="2000" dirty="0">
                <a:latin typeface="Calibri" pitchFamily="34" charset="0"/>
              </a:rPr>
              <a:t>complejos multidimensionales, determinados social e </a:t>
            </a:r>
            <a:r>
              <a:rPr lang="es-CO" sz="2000" dirty="0" smtClean="0">
                <a:latin typeface="Calibri" pitchFamily="34" charset="0"/>
              </a:rPr>
              <a:t>históricamente. </a:t>
            </a:r>
            <a:r>
              <a:rPr lang="es-CO" sz="2000" dirty="0">
                <a:latin typeface="Calibri" pitchFamily="34" charset="0"/>
              </a:rPr>
              <a:t>La </a:t>
            </a:r>
            <a:r>
              <a:rPr lang="es-CO" sz="2000" dirty="0" smtClean="0">
                <a:latin typeface="Calibri" pitchFamily="34" charset="0"/>
              </a:rPr>
              <a:t>salud implica el disfrute y la realización humana.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000" dirty="0">
              <a:latin typeface="Calibri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alibri" pitchFamily="34" charset="0"/>
              </a:rPr>
              <a:t>La salud publica</a:t>
            </a:r>
            <a:r>
              <a:rPr lang="es-CO" sz="2000" dirty="0">
                <a:latin typeface="Calibri" pitchFamily="34" charset="0"/>
              </a:rPr>
              <a:t> comprende los esfuerzos sociales por promover, mantener y mejorar la situación de salud de la población</a:t>
            </a:r>
            <a:r>
              <a:rPr lang="es-CO" sz="2000" dirty="0" smtClean="0">
                <a:latin typeface="Calibri" pitchFamily="34" charset="0"/>
              </a:rPr>
              <a:t>.</a:t>
            </a:r>
          </a:p>
          <a:p>
            <a:pPr algn="just"/>
            <a:endParaRPr lang="es-CO" sz="2000" dirty="0" smtClean="0">
              <a:latin typeface="Calibri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b="1" dirty="0" smtClean="0">
                <a:latin typeface="Calibri" pitchFamily="34" charset="0"/>
              </a:rPr>
              <a:t>La </a:t>
            </a:r>
            <a:r>
              <a:rPr lang="es-CO" sz="2000" b="1" dirty="0" smtClean="0">
                <a:latin typeface="Calibri" pitchFamily="34" charset="0"/>
              </a:rPr>
              <a:t>Política </a:t>
            </a:r>
            <a:r>
              <a:rPr lang="es-CO" sz="2000" b="1" dirty="0">
                <a:latin typeface="Calibri" pitchFamily="34" charset="0"/>
              </a:rPr>
              <a:t>publica en salud </a:t>
            </a:r>
            <a:r>
              <a:rPr lang="es-CO" sz="2000" dirty="0">
                <a:latin typeface="Calibri" pitchFamily="34" charset="0"/>
              </a:rPr>
              <a:t>es una orientación , tomada en el nivel mas alto de la estructura organizacional (</a:t>
            </a:r>
            <a:r>
              <a:rPr lang="es-CO" sz="2000" dirty="0" smtClean="0">
                <a:latin typeface="Calibri" pitchFamily="34" charset="0"/>
              </a:rPr>
              <a:t>Internacional</a:t>
            </a:r>
            <a:r>
              <a:rPr lang="es-CO" sz="2000" dirty="0">
                <a:latin typeface="Calibri" pitchFamily="34" charset="0"/>
              </a:rPr>
              <a:t>, nacional, departamental, municipal que permite orientar acciones en distintas realidades y adaptarse a diferentes circunstancias y que buscan dar solución a problemáticas de interés común.</a:t>
            </a:r>
          </a:p>
          <a:p>
            <a:endParaRPr lang="es-CO" sz="1400" dirty="0">
              <a:latin typeface="Calibri" pitchFamily="34" charset="0"/>
            </a:endParaRPr>
          </a:p>
          <a:p>
            <a:endParaRPr lang="es-CO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29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3240360"/>
          </a:xfrm>
        </p:spPr>
        <p:txBody>
          <a:bodyPr>
            <a:normAutofit/>
          </a:bodyPr>
          <a:lstStyle/>
          <a:p>
            <a:r>
              <a:rPr lang="es-CO" sz="2000" dirty="0" smtClean="0">
                <a:latin typeface="Calibri" pitchFamily="34" charset="0"/>
              </a:rPr>
              <a:t>Medio para dar respuesta a una problemática social específica, orientación general, son soluciones de como manejar asuntos públicos, no son el fin en si mismas sino un medio para dar las respuesta a la problemáticas particulares de grupos de población.</a:t>
            </a:r>
          </a:p>
          <a:p>
            <a:pPr marL="109728" indent="0">
              <a:buNone/>
            </a:pPr>
            <a:endParaRPr lang="es-CO" sz="2000" dirty="0" smtClean="0">
              <a:latin typeface="Calibri" pitchFamily="34" charset="0"/>
            </a:endParaRPr>
          </a:p>
          <a:p>
            <a:r>
              <a:rPr lang="es-CO" sz="2000" dirty="0" smtClean="0">
                <a:latin typeface="Calibri" pitchFamily="34" charset="0"/>
              </a:rPr>
              <a:t> Lo público se entiende como el interés colectivo, común que afecta negativamente el bienestar de la población y requiere intervención del estado para su solución</a:t>
            </a:r>
            <a:endParaRPr lang="es-CO" sz="2000" dirty="0">
              <a:latin typeface="Calibri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>
                <a:solidFill>
                  <a:srgbClr val="00B050"/>
                </a:solidFill>
              </a:rPr>
              <a:t>Políticas Publicas</a:t>
            </a:r>
            <a:endParaRPr lang="es-CO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949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70315" y="404664"/>
            <a:ext cx="763284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400" dirty="0" smtClean="0">
                <a:solidFill>
                  <a:srgbClr val="00B050"/>
                </a:solidFill>
                <a:latin typeface="Calibri" pitchFamily="34" charset="0"/>
              </a:rPr>
              <a:t>Políticas Publicas </a:t>
            </a:r>
          </a:p>
          <a:p>
            <a:endParaRPr lang="es-CO" sz="4400" dirty="0">
              <a:solidFill>
                <a:srgbClr val="00B050"/>
              </a:solidFill>
              <a:latin typeface="Calibri" pitchFamily="34" charset="0"/>
            </a:endParaRPr>
          </a:p>
          <a:p>
            <a:r>
              <a:rPr lang="es-CO" sz="2000" dirty="0" smtClean="0">
                <a:latin typeface="Calibri" pitchFamily="34" charset="0"/>
              </a:rPr>
              <a:t>“</a:t>
            </a:r>
            <a:r>
              <a:rPr lang="es-CO" sz="2000" dirty="0">
                <a:latin typeface="Calibri" pitchFamily="34" charset="0"/>
              </a:rPr>
              <a:t>Conjunto de decisiones del Estado frente a asuntos y problemas de la sociedad que se vuelven de interés general o público”, es necesario especificar que, en el universo de las políticas, no todas tienen el atributo de ser “públicas</a:t>
            </a:r>
            <a:r>
              <a:rPr lang="es-CO" sz="2000" dirty="0" smtClean="0">
                <a:latin typeface="Calibri" pitchFamily="34" charset="0"/>
              </a:rPr>
              <a:t>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O" sz="2000" dirty="0">
              <a:latin typeface="Calibri" pitchFamily="34" charset="0"/>
            </a:endParaRPr>
          </a:p>
          <a:p>
            <a:r>
              <a:rPr lang="es-CO" sz="2000" dirty="0">
                <a:latin typeface="Calibri" pitchFamily="34" charset="0"/>
              </a:rPr>
              <a:t>Solamente tienen esa condición, aquellas que son el resultado de un amplio proceso de consulta y discusión ciudadana con actores involucrados, afectados o de grupos de interés. En resumen, las verdaderas políticas públicas</a:t>
            </a:r>
            <a:r>
              <a:rPr lang="es-CO" sz="2000" dirty="0" smtClean="0">
                <a:latin typeface="Calibri" pitchFamily="34" charset="0"/>
              </a:rPr>
              <a:t>:</a:t>
            </a:r>
          </a:p>
          <a:p>
            <a:endParaRPr lang="es-CO" sz="2000" dirty="0">
              <a:latin typeface="Calibri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latin typeface="Calibri" pitchFamily="34" charset="0"/>
              </a:rPr>
              <a:t>	</a:t>
            </a:r>
            <a:r>
              <a:rPr lang="es-CO" sz="2000" dirty="0" smtClean="0">
                <a:latin typeface="Calibri" pitchFamily="34" charset="0"/>
              </a:rPr>
              <a:t>Deben ser definidas por autoridad legítima.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 smtClean="0">
                <a:latin typeface="Calibri" pitchFamily="34" charset="0"/>
              </a:rPr>
              <a:t>	Deben privilegiar el interés colectivo sobre el interés particular.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 smtClean="0">
                <a:latin typeface="Calibri" pitchFamily="34" charset="0"/>
              </a:rPr>
              <a:t>	Deben consultar la voluntad de los involucrados.</a:t>
            </a:r>
          </a:p>
          <a:p>
            <a:endParaRPr lang="es-CO" sz="2000" dirty="0" smtClean="0">
              <a:latin typeface="Calibri" pitchFamily="34" charset="0"/>
            </a:endParaRPr>
          </a:p>
          <a:p>
            <a:endParaRPr lang="es-CO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061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CO" sz="2600" b="1" dirty="0">
                <a:latin typeface="Calibri" pitchFamily="34" charset="0"/>
              </a:rPr>
              <a:t>Políticas sistémicas o propiamente sectoriales</a:t>
            </a:r>
            <a:r>
              <a:rPr lang="es-CO" sz="2600" dirty="0">
                <a:latin typeface="Calibri" pitchFamily="34" charset="0"/>
              </a:rPr>
              <a:t>: disposiciones que es preciso adoptar en los elementos constitutivos de los sistemas de salud para apoyar la cobertura universal y la prestación eficaz de servicios; (relacionadas con los medicamentos esenciales, la tecnología, el control de la calidad, los recursos humanos, la acreditación, etc.) de las que dependen la atención primaria y las reformas en pro de la cobertura </a:t>
            </a:r>
            <a:r>
              <a:rPr lang="es-CO" sz="2600" dirty="0" smtClean="0">
                <a:latin typeface="Calibri" pitchFamily="34" charset="0"/>
              </a:rPr>
              <a:t>universal. PAIS, MIAS.</a:t>
            </a:r>
            <a:endParaRPr lang="es-CO" sz="2600" dirty="0">
              <a:latin typeface="Calibri" pitchFamily="34" charset="0"/>
            </a:endParaRPr>
          </a:p>
          <a:p>
            <a:pPr algn="just"/>
            <a:r>
              <a:rPr lang="es-CO" sz="2600" b="1" dirty="0">
                <a:latin typeface="Calibri" pitchFamily="34" charset="0"/>
              </a:rPr>
              <a:t>Políticas de salud pública</a:t>
            </a:r>
            <a:r>
              <a:rPr lang="es-CO" sz="2600" dirty="0">
                <a:latin typeface="Calibri" pitchFamily="34" charset="0"/>
              </a:rPr>
              <a:t>: intervenciones específicas necesarias para hacer frente a los problemas sanitarios prioritarios mediante actividades transversales de prevención y promoción de la salud</a:t>
            </a:r>
            <a:r>
              <a:rPr lang="es-CO" sz="2600" dirty="0" smtClean="0">
                <a:latin typeface="Calibri" pitchFamily="34" charset="0"/>
              </a:rPr>
              <a:t>; Incorporadas en el PDSP </a:t>
            </a:r>
            <a:endParaRPr lang="es-CO" sz="2600" dirty="0">
              <a:latin typeface="Calibri" pitchFamily="34" charset="0"/>
            </a:endParaRPr>
          </a:p>
          <a:p>
            <a:pPr algn="just"/>
            <a:r>
              <a:rPr lang="es-CO" sz="2600" b="1" dirty="0">
                <a:latin typeface="Calibri" pitchFamily="34" charset="0"/>
              </a:rPr>
              <a:t>Políticas en otros sectores: </a:t>
            </a:r>
            <a:r>
              <a:rPr lang="es-CO" sz="2600" dirty="0">
                <a:latin typeface="Calibri" pitchFamily="34" charset="0"/>
              </a:rPr>
              <a:t>contribuciones a la salud que pueden llevarse a cabo mediante la colaboración intersectorial. Se denomina </a:t>
            </a:r>
            <a:r>
              <a:rPr lang="es-CO" sz="2600" b="1" dirty="0">
                <a:latin typeface="Calibri" pitchFamily="34" charset="0"/>
              </a:rPr>
              <a:t>Salud en todas las políticas</a:t>
            </a:r>
          </a:p>
          <a:p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>
                <a:solidFill>
                  <a:srgbClr val="00B050"/>
                </a:solidFill>
              </a:rPr>
              <a:t>Tipos de políticas publicas en salud</a:t>
            </a:r>
            <a:endParaRPr lang="es-CO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08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5" y="2132856"/>
            <a:ext cx="166680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997799"/>
              </p:ext>
            </p:extLst>
          </p:nvPr>
        </p:nvGraphicFramePr>
        <p:xfrm>
          <a:off x="1835696" y="332656"/>
          <a:ext cx="6912767" cy="5938232"/>
        </p:xfrm>
        <a:graphic>
          <a:graphicData uri="http://schemas.openxmlformats.org/drawingml/2006/table">
            <a:tbl>
              <a:tblPr/>
              <a:tblGrid>
                <a:gridCol w="2021871"/>
                <a:gridCol w="1626534"/>
                <a:gridCol w="1683010"/>
                <a:gridCol w="1581352"/>
              </a:tblGrid>
              <a:tr h="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C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Dimensiones </a:t>
                      </a:r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Prioritarias </a:t>
                      </a:r>
                      <a:r>
                        <a:rPr lang="es-C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 componentes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8" marR="7938" marT="7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6141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 Dimensión Salud Ambiental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Hábitat saludable.</a:t>
                      </a:r>
                      <a:b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Situaciones en salud relacionadas con condiciones ambientales.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8" marR="7938" marT="7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2.Dimensión Vida Saludable y condiciones no Transmisibles.</a:t>
                      </a:r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Modos, condiciones y estilos de vida saludables.</a:t>
                      </a:r>
                      <a:b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Condiciones crónicas prevalentes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8" marR="7938" marT="7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3.Dimensión Convivencia Social y Salud Mental</a:t>
                      </a:r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Promoción de la salud mental y la convivencia.</a:t>
                      </a:r>
                      <a:b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Prevención y atención integral a problemas y trastornos mentales y a diferentes formas de violencia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8" marR="7938" marT="7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4.Dimensión Seguridad Alimentaria y Nutricional</a:t>
                      </a:r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Disponibilidad y acceso a los alimentos</a:t>
                      </a:r>
                      <a:b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Consumo y aprovechamiento biológico de alimentos</a:t>
                      </a:r>
                      <a:b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Calidad e inocuidad  de los alimentos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8" marR="7938" marT="7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0103"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5.Dimensión Sexualidad, Derechos Sexuales y Reproductivos</a:t>
                      </a:r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Promoción de los derechos sexuales y reproductivos y equidad de género.</a:t>
                      </a:r>
                      <a:b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Prevención y atención integral en salud sexual y reproductiva (SSR) desde un enfoque de derechos.</a:t>
                      </a:r>
                      <a:b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8" marR="7938" marT="7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6.Dimensión Vida Saludable y Enfermedades Transmisibles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Enfermedades emergentes, re-emergentes y </a:t>
                      </a:r>
                      <a:r>
                        <a:rPr lang="es-CO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desantedidas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b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Enfermedades inmunoprevenibles.</a:t>
                      </a:r>
                      <a:b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Condiciones y situaciones </a:t>
                      </a:r>
                      <a:r>
                        <a:rPr lang="es-CO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endemo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-epidémicas</a:t>
                      </a:r>
                      <a:b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8" marR="7938" marT="7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7.Dimensión Salud Pública en Emergencias y Desastres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 integral de riesgos en emergencias y desastres.</a:t>
                      </a:r>
                      <a:b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Respuesta en salud ante situaciones de urgencia, emergencias en salud pública  y desastres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8" marR="7938" marT="7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8.Dimensión Salud y Ámbito Laboral.</a:t>
                      </a:r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Seguridad y salud en el trabajo.</a:t>
                      </a:r>
                      <a:b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Situaciones prevalentes de origen laboral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8" marR="7938" marT="7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9742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Dimensiones Transversales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8" marR="7938" marT="7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662341">
                <a:tc gridSpan="4">
                  <a:txBody>
                    <a:bodyPr/>
                    <a:lstStyle/>
                    <a:p>
                      <a:pPr algn="l" fontAlgn="t"/>
                      <a:r>
                        <a:rPr lang="es-CO" sz="12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1: Gestión Diferencial de Poblaciones Vulnerables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Desarrollo integral de las niñas, niños y adolescentes - Envejecimiento y vejez- Salud y género- Salud en población étnica-Discapacidad- Víctimas del conflicto armado.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8" marR="7938" marT="7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99076">
                <a:tc gridSpan="4">
                  <a:txBody>
                    <a:bodyPr/>
                    <a:lstStyle/>
                    <a:p>
                      <a:pPr algn="l" fontAlgn="t"/>
                      <a:r>
                        <a:rPr lang="es-CO" sz="12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2.Fortalecimiento de la Autoridad Sanitaria para la Gestión de la Salud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Fortalecimiento de la Autoridad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8" marR="7938" marT="7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85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4088" y="1196752"/>
            <a:ext cx="7992887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dirty="0" smtClean="0">
                <a:solidFill>
                  <a:srgbClr val="00B050"/>
                </a:solidFill>
                <a:latin typeface="Calibri" pitchFamily="34" charset="0"/>
              </a:rPr>
              <a:t>Cual es su estado actual</a:t>
            </a:r>
          </a:p>
          <a:p>
            <a:endParaRPr lang="es-CO" sz="3200" dirty="0">
              <a:latin typeface="Calibri" pitchFamily="34" charset="0"/>
            </a:endParaRPr>
          </a:p>
          <a:p>
            <a:r>
              <a:rPr lang="es-CO" sz="2000" dirty="0" smtClean="0">
                <a:latin typeface="Calibri" pitchFamily="34" charset="0"/>
              </a:rPr>
              <a:t>Implementación a través del Plan de desarrollo Municipal y del Plan Decenal de Salud Publica. Incluyen programas, proyectos, objetivos , metas e indicadores de seguimiento, responsabilidades y acciones de los diferentes sectores.</a:t>
            </a:r>
          </a:p>
          <a:p>
            <a:endParaRPr lang="es-CO" sz="2000" dirty="0" smtClean="0">
              <a:latin typeface="Calibri" pitchFamily="34" charset="0"/>
            </a:endParaRPr>
          </a:p>
          <a:p>
            <a:pPr algn="just"/>
            <a:r>
              <a:rPr lang="es-CO" sz="2000" dirty="0" smtClean="0">
                <a:latin typeface="Calibri" pitchFamily="34" charset="0"/>
              </a:rPr>
              <a:t>Seguimiento: </a:t>
            </a:r>
          </a:p>
          <a:p>
            <a:pPr algn="just"/>
            <a:endParaRPr lang="es-CO" sz="2000" dirty="0" smtClean="0"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es-CO" sz="2000" dirty="0" smtClean="0">
                <a:latin typeface="Calibri" pitchFamily="34" charset="0"/>
              </a:rPr>
              <a:t>Plan </a:t>
            </a:r>
            <a:r>
              <a:rPr lang="es-CO" sz="2000" dirty="0">
                <a:latin typeface="Calibri" pitchFamily="34" charset="0"/>
              </a:rPr>
              <a:t>Indicativo (matriz de seguimiento del Plan de Desarrollo)</a:t>
            </a:r>
          </a:p>
          <a:p>
            <a:pPr algn="just">
              <a:buFontTx/>
              <a:buChar char="-"/>
            </a:pPr>
            <a:r>
              <a:rPr lang="es-CO" sz="2000" dirty="0">
                <a:latin typeface="Calibri" pitchFamily="34" charset="0"/>
              </a:rPr>
              <a:t>Plan de Acción (seguimiento al Plan de Salud Territorial).</a:t>
            </a:r>
          </a:p>
          <a:p>
            <a:r>
              <a:rPr lang="es-CO" sz="2000" dirty="0" smtClean="0">
                <a:latin typeface="Calibri" pitchFamily="34" charset="0"/>
              </a:rPr>
              <a:t>Medellín como Vamos, evaluación de Plan de Desarrollo y del plan local de salud.</a:t>
            </a:r>
          </a:p>
          <a:p>
            <a:endParaRPr lang="es-CO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41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404664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dirty="0">
                <a:solidFill>
                  <a:srgbClr val="00B050"/>
                </a:solidFill>
              </a:rPr>
              <a:t>Situación actual de políticas publicas en salud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11560" y="1582341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>
                <a:latin typeface="Calibri" pitchFamily="34" charset="0"/>
              </a:rPr>
              <a:t>Tres </a:t>
            </a:r>
            <a:r>
              <a:rPr lang="es-CO" sz="2000" dirty="0" smtClean="0">
                <a:latin typeface="Calibri" pitchFamily="34" charset="0"/>
              </a:rPr>
              <a:t>ejemplos</a:t>
            </a:r>
            <a:endParaRPr lang="es-CO" sz="2000" b="1" dirty="0">
              <a:latin typeface="Calibri" pitchFamily="34" charset="0"/>
            </a:endParaRPr>
          </a:p>
          <a:p>
            <a:pPr marL="457200" indent="-457200">
              <a:buAutoNum type="arabicPeriod"/>
            </a:pPr>
            <a:r>
              <a:rPr lang="es-CO" sz="2000" b="1" dirty="0" smtClean="0">
                <a:latin typeface="Calibri" pitchFamily="34" charset="0"/>
              </a:rPr>
              <a:t>Políticas </a:t>
            </a:r>
            <a:r>
              <a:rPr lang="es-CO" sz="2000" b="1" dirty="0">
                <a:latin typeface="Calibri" pitchFamily="34" charset="0"/>
              </a:rPr>
              <a:t>sectoriales: </a:t>
            </a:r>
            <a:endParaRPr lang="es-CO" sz="2000" b="1" dirty="0" smtClean="0">
              <a:latin typeface="Calibri" pitchFamily="34" charset="0"/>
            </a:endParaRPr>
          </a:p>
          <a:p>
            <a:r>
              <a:rPr lang="es-CO" sz="2000" dirty="0" smtClean="0">
                <a:latin typeface="Calibri" pitchFamily="34" charset="0"/>
              </a:rPr>
              <a:t>Universalidad </a:t>
            </a:r>
            <a:r>
              <a:rPr lang="es-CO" sz="2000" dirty="0">
                <a:latin typeface="Calibri" pitchFamily="34" charset="0"/>
              </a:rPr>
              <a:t>de la cobertura en salud en la población pobre del dpto.</a:t>
            </a:r>
          </a:p>
          <a:p>
            <a:r>
              <a:rPr lang="es-CO" sz="2000" dirty="0">
                <a:latin typeface="Calibri" pitchFamily="34" charset="0"/>
              </a:rPr>
              <a:t>Instrumento de política: SAVIA </a:t>
            </a:r>
            <a:r>
              <a:rPr lang="es-CO" sz="2000" dirty="0" smtClean="0">
                <a:latin typeface="Calibri" pitchFamily="34" charset="0"/>
              </a:rPr>
              <a:t>SALUD</a:t>
            </a:r>
          </a:p>
          <a:p>
            <a:endParaRPr lang="es-CO" sz="2000" dirty="0">
              <a:latin typeface="Calibri" pitchFamily="34" charset="0"/>
            </a:endParaRPr>
          </a:p>
          <a:p>
            <a:r>
              <a:rPr lang="es-CO" sz="2000" b="1" dirty="0">
                <a:latin typeface="Calibri" pitchFamily="34" charset="0"/>
              </a:rPr>
              <a:t>2. Políticas según </a:t>
            </a:r>
            <a:r>
              <a:rPr lang="es-CO" sz="2000" b="1" dirty="0" smtClean="0">
                <a:latin typeface="Calibri" pitchFamily="34" charset="0"/>
              </a:rPr>
              <a:t>Prioridades en salud publica</a:t>
            </a:r>
            <a:endParaRPr lang="es-CO" sz="2000" b="1" dirty="0">
              <a:latin typeface="Calibri" pitchFamily="34" charset="0"/>
            </a:endParaRPr>
          </a:p>
          <a:p>
            <a:r>
              <a:rPr lang="es-CO" sz="2000" dirty="0">
                <a:latin typeface="Calibri" pitchFamily="34" charset="0"/>
              </a:rPr>
              <a:t>Política de salud sexual y reproductiva</a:t>
            </a:r>
          </a:p>
          <a:p>
            <a:r>
              <a:rPr lang="es-CO" sz="2000" dirty="0">
                <a:latin typeface="Calibri" pitchFamily="34" charset="0"/>
              </a:rPr>
              <a:t>El caso del Centro de servicios ambulatorios para la mujer y la familia. </a:t>
            </a:r>
          </a:p>
          <a:p>
            <a:endParaRPr lang="es-CO" sz="2000" dirty="0" smtClean="0">
              <a:latin typeface="Calibri" pitchFamily="34" charset="0"/>
            </a:endParaRPr>
          </a:p>
          <a:p>
            <a:r>
              <a:rPr lang="es-CO" sz="2000" dirty="0" smtClean="0">
                <a:latin typeface="Calibri" pitchFamily="34" charset="0"/>
              </a:rPr>
              <a:t>Política </a:t>
            </a:r>
            <a:r>
              <a:rPr lang="es-CO" sz="2000" dirty="0">
                <a:latin typeface="Calibri" pitchFamily="34" charset="0"/>
              </a:rPr>
              <a:t>de Salud </a:t>
            </a:r>
            <a:r>
              <a:rPr lang="es-CO" sz="2000" dirty="0" smtClean="0">
                <a:latin typeface="Calibri" pitchFamily="34" charset="0"/>
              </a:rPr>
              <a:t>Mental</a:t>
            </a:r>
          </a:p>
          <a:p>
            <a:endParaRPr lang="es-CO" sz="2000" b="1" dirty="0">
              <a:latin typeface="Calibri" pitchFamily="34" charset="0"/>
            </a:endParaRPr>
          </a:p>
          <a:p>
            <a:r>
              <a:rPr lang="es-CO" sz="2000" b="1" dirty="0">
                <a:latin typeface="Calibri" pitchFamily="34" charset="0"/>
              </a:rPr>
              <a:t>3. Políticas Saludables</a:t>
            </a:r>
          </a:p>
          <a:p>
            <a:r>
              <a:rPr lang="es-CO" sz="2000" dirty="0">
                <a:latin typeface="Calibri" pitchFamily="34" charset="0"/>
              </a:rPr>
              <a:t>Las aprobadas en la Política social para Medellín para grupos </a:t>
            </a:r>
            <a:r>
              <a:rPr lang="es-CO" sz="2000" dirty="0" smtClean="0">
                <a:latin typeface="Calibri" pitchFamily="34" charset="0"/>
              </a:rPr>
              <a:t>poblacionales y otras que contribuyen de manera decidida a cambiar los determinantes de la salud. Seguridad Vial, Calidad del aire ETC..</a:t>
            </a:r>
            <a:endParaRPr lang="es-CO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71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60985" y="54868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 smtClean="0">
                <a:solidFill>
                  <a:srgbClr val="00B050"/>
                </a:solidFill>
                <a:latin typeface="Calibri" pitchFamily="34" charset="0"/>
              </a:rPr>
              <a:t>Que ha favorecido su implementación</a:t>
            </a:r>
          </a:p>
          <a:p>
            <a:endParaRPr lang="es-CO" sz="2800" dirty="0" smtClean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CO" sz="2800" dirty="0" smtClean="0">
                <a:latin typeface="Calibri" pitchFamily="34" charset="0"/>
              </a:rPr>
              <a:t>Se acogen a políticas de carácter internacional y nacional. ODS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sz="2800" dirty="0" smtClean="0">
                <a:latin typeface="Calibri" pitchFamily="34" charset="0"/>
              </a:rPr>
              <a:t>Se adaptan de acuerdo a perfil epidemiológico especifico y a prioridades de los gobiernos locales.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sz="2800" dirty="0" smtClean="0">
                <a:latin typeface="Calibri" pitchFamily="34" charset="0"/>
              </a:rPr>
              <a:t>El empoderamiento y la participación ciudadana de grupos poblacionales específicos.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sz="2800" dirty="0" smtClean="0">
                <a:latin typeface="Calibri" pitchFamily="34" charset="0"/>
              </a:rPr>
              <a:t>Fuerte institucionalidad en el sector(técnico- científica)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sz="2800" dirty="0" smtClean="0">
                <a:latin typeface="Calibri" pitchFamily="34" charset="0"/>
              </a:rPr>
              <a:t>Gobernanza.</a:t>
            </a:r>
            <a:endParaRPr lang="es-CO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94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168</TotalTime>
  <Words>884</Words>
  <Application>Microsoft Office PowerPoint</Application>
  <PresentationFormat>Presentación en pantalla (4:3)</PresentationFormat>
  <Paragraphs>86</Paragraphs>
  <Slides>11</Slides>
  <Notes>0</Notes>
  <HiddenSlides>2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Arial</vt:lpstr>
      <vt:lpstr>Arial Black</vt:lpstr>
      <vt:lpstr>Calibri</vt:lpstr>
      <vt:lpstr>Lucida Sans Unicode</vt:lpstr>
      <vt:lpstr>Trebuchet MS</vt:lpstr>
      <vt:lpstr>Verdana</vt:lpstr>
      <vt:lpstr>Wingdings 2</vt:lpstr>
      <vt:lpstr>Wingdings 3</vt:lpstr>
      <vt:lpstr>Concurrencia</vt:lpstr>
      <vt:lpstr>Presentación de PowerPoint</vt:lpstr>
      <vt:lpstr>Presentación de PowerPoint</vt:lpstr>
      <vt:lpstr>Políticas Publicas</vt:lpstr>
      <vt:lpstr>Presentación de PowerPoint</vt:lpstr>
      <vt:lpstr>Tipos de políticas publicas en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judith</dc:creator>
  <cp:lastModifiedBy>Yuly</cp:lastModifiedBy>
  <cp:revision>68</cp:revision>
  <dcterms:created xsi:type="dcterms:W3CDTF">2018-05-30T17:25:23Z</dcterms:created>
  <dcterms:modified xsi:type="dcterms:W3CDTF">2018-05-31T17:52:14Z</dcterms:modified>
</cp:coreProperties>
</file>